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94" r:id="rId5"/>
    <p:sldId id="286" r:id="rId6"/>
    <p:sldId id="292" r:id="rId7"/>
    <p:sldId id="293" r:id="rId8"/>
    <p:sldId id="296" r:id="rId9"/>
    <p:sldId id="29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image" Target="../media/image40.jpeg"/><Relationship Id="rId4" Type="http://schemas.openxmlformats.org/officeDocument/2006/relationships/image" Target="../media/image4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image" Target="../media/image40.jpeg"/><Relationship Id="rId4" Type="http://schemas.openxmlformats.org/officeDocument/2006/relationships/image" Target="../media/image4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8E92B6-3C08-40B7-BD4D-736F74CD441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BFEB71-7E6A-4FE0-98C5-3881DC64BD8B}">
      <dgm:prSet custT="1"/>
      <dgm:spPr/>
      <dgm:t>
        <a:bodyPr/>
        <a:lstStyle/>
        <a:p>
          <a:r>
            <a:rPr lang="en-US" sz="2000" dirty="0"/>
            <a:t> </a:t>
          </a:r>
        </a:p>
      </dgm:t>
    </dgm:pt>
    <dgm:pt modelId="{B4051370-5ED8-4E83-BB1B-8D26A5E7AAA0}" type="parTrans" cxnId="{CE204F43-67EE-4EA5-A724-3D9D4DEA6947}">
      <dgm:prSet/>
      <dgm:spPr/>
      <dgm:t>
        <a:bodyPr/>
        <a:lstStyle/>
        <a:p>
          <a:endParaRPr lang="en-US"/>
        </a:p>
      </dgm:t>
    </dgm:pt>
    <dgm:pt modelId="{D240D094-0669-4C25-AC29-AD3F1840B803}" type="sibTrans" cxnId="{CE204F43-67EE-4EA5-A724-3D9D4DEA694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ind turbines in field"/>
        </a:ext>
      </dgm:extLst>
    </dgm:pt>
    <dgm:pt modelId="{D020A139-165E-414E-BDED-C6AAB033BC04}">
      <dgm:prSet phldrT="[Text]" custT="1"/>
      <dgm:spPr/>
      <dgm:t>
        <a:bodyPr/>
        <a:lstStyle/>
        <a:p>
          <a:r>
            <a:rPr lang="en-US" sz="1800" dirty="0"/>
            <a:t>Survey on</a:t>
          </a:r>
        </a:p>
        <a:p>
          <a:r>
            <a:rPr lang="en-US" sz="1800"/>
            <a:t>plug-load usage</a:t>
          </a:r>
          <a:endParaRPr lang="en-US" sz="1800" dirty="0"/>
        </a:p>
      </dgm:t>
    </dgm:pt>
    <dgm:pt modelId="{FBD691CB-6907-4A98-9F66-FCE70A8A3712}" type="parTrans" cxnId="{497D5907-1923-4D3C-A472-ED356A52E415}">
      <dgm:prSet/>
      <dgm:spPr/>
      <dgm:t>
        <a:bodyPr/>
        <a:lstStyle/>
        <a:p>
          <a:endParaRPr lang="en-US"/>
        </a:p>
      </dgm:t>
    </dgm:pt>
    <dgm:pt modelId="{B47CC496-6E11-40EC-85AB-406C01DA6C97}" type="sibTrans" cxnId="{497D5907-1923-4D3C-A472-ED356A52E41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Yellow and orange electric plug"/>
        </a:ext>
      </dgm:extLst>
    </dgm:pt>
    <dgm:pt modelId="{F73C27BC-6D28-4D63-8042-A99EE689D7B6}">
      <dgm:prSet phldrT="[Text]" custT="1"/>
      <dgm:spPr/>
      <dgm:t>
        <a:bodyPr/>
        <a:lstStyle/>
        <a:p>
          <a:r>
            <a:rPr lang="en-US" sz="1800" dirty="0"/>
            <a:t>Reduce energy usage during the hours of 3-7PM</a:t>
          </a:r>
        </a:p>
      </dgm:t>
    </dgm:pt>
    <dgm:pt modelId="{13E735C0-72D9-42EF-A21A-F4E52DEE7C53}" type="parTrans" cxnId="{2AB8E0FC-BF2C-4F95-8812-B40C09042514}">
      <dgm:prSet/>
      <dgm:spPr/>
      <dgm:t>
        <a:bodyPr/>
        <a:lstStyle/>
        <a:p>
          <a:endParaRPr lang="en-US"/>
        </a:p>
      </dgm:t>
    </dgm:pt>
    <dgm:pt modelId="{6222FF88-53D2-40CA-A350-1FFA7C2695F1}" type="sibTrans" cxnId="{2AB8E0FC-BF2C-4F95-8812-B40C0904251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oaded dishwasher"/>
        </a:ext>
      </dgm:extLst>
    </dgm:pt>
    <dgm:pt modelId="{21845423-4821-49C1-AED9-2CBD483D67FA}">
      <dgm:prSet phldrT="[Text]" custT="1"/>
      <dgm:spPr/>
      <dgm:t>
        <a:bodyPr/>
        <a:lstStyle/>
        <a:p>
          <a:r>
            <a:rPr lang="en-US" sz="1800" dirty="0"/>
            <a:t>LED education and giveaways</a:t>
          </a:r>
        </a:p>
      </dgm:t>
    </dgm:pt>
    <dgm:pt modelId="{839C54D4-46E3-48C1-A109-CC95BE541767}" type="parTrans" cxnId="{D6F72EBF-835B-4A96-A12B-9D2916A2DE48}">
      <dgm:prSet/>
      <dgm:spPr/>
      <dgm:t>
        <a:bodyPr/>
        <a:lstStyle/>
        <a:p>
          <a:endParaRPr lang="en-US"/>
        </a:p>
      </dgm:t>
    </dgm:pt>
    <dgm:pt modelId="{E5F8600E-87A6-4F0F-B180-A696D2394375}" type="sibTrans" cxnId="{D6F72EBF-835B-4A96-A12B-9D2916A2DE48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Overhead of twisted light bulb"/>
        </a:ext>
      </dgm:extLst>
    </dgm:pt>
    <dgm:pt modelId="{1DFBD253-61ED-4BF1-88DE-5E7412FD34B0}" type="pres">
      <dgm:prSet presAssocID="{DF8E92B6-3C08-40B7-BD4D-736F74CD4419}" presName="Name0" presStyleCnt="0">
        <dgm:presLayoutVars>
          <dgm:chMax val="7"/>
          <dgm:chPref val="7"/>
          <dgm:dir/>
        </dgm:presLayoutVars>
      </dgm:prSet>
      <dgm:spPr/>
    </dgm:pt>
    <dgm:pt modelId="{5E6F706A-DCF2-4183-8653-9C7B4A681010}" type="pres">
      <dgm:prSet presAssocID="{DF8E92B6-3C08-40B7-BD4D-736F74CD4419}" presName="Name1" presStyleCnt="0"/>
      <dgm:spPr/>
    </dgm:pt>
    <dgm:pt modelId="{8524223F-C235-4A18-BFF6-E6224AAFF981}" type="pres">
      <dgm:prSet presAssocID="{D240D094-0669-4C25-AC29-AD3F1840B803}" presName="picture_1" presStyleCnt="0"/>
      <dgm:spPr/>
    </dgm:pt>
    <dgm:pt modelId="{2B06BB55-CB02-4536-9BA3-556BF4E3DEEE}" type="pres">
      <dgm:prSet presAssocID="{D240D094-0669-4C25-AC29-AD3F1840B803}" presName="pictureRepeatNode" presStyleLbl="alignImgPlace1" presStyleIdx="0" presStyleCnt="4"/>
      <dgm:spPr/>
    </dgm:pt>
    <dgm:pt modelId="{FF03462A-D700-4737-96D7-DDA611EDF1D1}" type="pres">
      <dgm:prSet presAssocID="{6ABFEB71-7E6A-4FE0-98C5-3881DC64BD8B}" presName="text_1" presStyleLbl="node1" presStyleIdx="0" presStyleCnt="0">
        <dgm:presLayoutVars>
          <dgm:bulletEnabled val="1"/>
        </dgm:presLayoutVars>
      </dgm:prSet>
      <dgm:spPr/>
    </dgm:pt>
    <dgm:pt modelId="{B23B8A52-D8CE-4FA2-83A2-D49F63B4F7CA}" type="pres">
      <dgm:prSet presAssocID="{B47CC496-6E11-40EC-85AB-406C01DA6C97}" presName="picture_2" presStyleCnt="0"/>
      <dgm:spPr/>
    </dgm:pt>
    <dgm:pt modelId="{E4999E44-D157-471A-96AD-11F885D790DD}" type="pres">
      <dgm:prSet presAssocID="{B47CC496-6E11-40EC-85AB-406C01DA6C97}" presName="pictureRepeatNode" presStyleLbl="alignImgPlace1" presStyleIdx="1" presStyleCnt="4"/>
      <dgm:spPr/>
    </dgm:pt>
    <dgm:pt modelId="{95EC1DAA-85EA-497D-8669-D204011B9C1B}" type="pres">
      <dgm:prSet presAssocID="{D020A139-165E-414E-BDED-C6AAB033BC04}" presName="line_2" presStyleLbl="parChTrans1D1" presStyleIdx="0" presStyleCnt="3"/>
      <dgm:spPr/>
    </dgm:pt>
    <dgm:pt modelId="{E0A6004E-6276-4780-A86F-81294703473B}" type="pres">
      <dgm:prSet presAssocID="{D020A139-165E-414E-BDED-C6AAB033BC04}" presName="textparent_2" presStyleLbl="node1" presStyleIdx="0" presStyleCnt="0"/>
      <dgm:spPr/>
    </dgm:pt>
    <dgm:pt modelId="{D2637381-DCD0-40C5-96DA-7E8427B7B554}" type="pres">
      <dgm:prSet presAssocID="{D020A139-165E-414E-BDED-C6AAB033BC04}" presName="text_2" presStyleLbl="revTx" presStyleIdx="0" presStyleCnt="3" custScaleX="171693" custLinFactX="5770" custLinFactNeighborX="100000" custLinFactNeighborY="6581">
        <dgm:presLayoutVars>
          <dgm:bulletEnabled val="1"/>
        </dgm:presLayoutVars>
      </dgm:prSet>
      <dgm:spPr/>
    </dgm:pt>
    <dgm:pt modelId="{A1238159-198C-4A02-8CF3-C189168520E0}" type="pres">
      <dgm:prSet presAssocID="{6222FF88-53D2-40CA-A350-1FFA7C2695F1}" presName="picture_3" presStyleCnt="0"/>
      <dgm:spPr/>
    </dgm:pt>
    <dgm:pt modelId="{66CC8C1B-A95A-411A-9088-505B95B4366E}" type="pres">
      <dgm:prSet presAssocID="{6222FF88-53D2-40CA-A350-1FFA7C2695F1}" presName="pictureRepeatNode" presStyleLbl="alignImgPlace1" presStyleIdx="2" presStyleCnt="4"/>
      <dgm:spPr/>
    </dgm:pt>
    <dgm:pt modelId="{3C766CA2-5177-4277-B1F2-66B14B280F33}" type="pres">
      <dgm:prSet presAssocID="{F73C27BC-6D28-4D63-8042-A99EE689D7B6}" presName="line_3" presStyleLbl="parChTrans1D1" presStyleIdx="1" presStyleCnt="3"/>
      <dgm:spPr/>
    </dgm:pt>
    <dgm:pt modelId="{D75D48BF-E242-4252-B618-87B5CD62F151}" type="pres">
      <dgm:prSet presAssocID="{F73C27BC-6D28-4D63-8042-A99EE689D7B6}" presName="textparent_3" presStyleLbl="node1" presStyleIdx="0" presStyleCnt="0"/>
      <dgm:spPr/>
    </dgm:pt>
    <dgm:pt modelId="{59046822-7D06-4760-98B0-E421FABE4FDD}" type="pres">
      <dgm:prSet presAssocID="{F73C27BC-6D28-4D63-8042-A99EE689D7B6}" presName="text_3" presStyleLbl="revTx" presStyleIdx="1" presStyleCnt="3" custLinFactNeighborX="12807" custLinFactNeighborY="3259">
        <dgm:presLayoutVars>
          <dgm:bulletEnabled val="1"/>
        </dgm:presLayoutVars>
      </dgm:prSet>
      <dgm:spPr/>
    </dgm:pt>
    <dgm:pt modelId="{E970EDAD-A16C-4A9E-BFD7-B7DEA1BE8C06}" type="pres">
      <dgm:prSet presAssocID="{E5F8600E-87A6-4F0F-B180-A696D2394375}" presName="picture_4" presStyleCnt="0"/>
      <dgm:spPr/>
    </dgm:pt>
    <dgm:pt modelId="{DFAD8C87-5AE1-41AE-B4DA-F389DA439541}" type="pres">
      <dgm:prSet presAssocID="{E5F8600E-87A6-4F0F-B180-A696D2394375}" presName="pictureRepeatNode" presStyleLbl="alignImgPlace1" presStyleIdx="3" presStyleCnt="4"/>
      <dgm:spPr/>
    </dgm:pt>
    <dgm:pt modelId="{7BA4DD0D-1B25-4CAF-B943-6DCCC98BCEBB}" type="pres">
      <dgm:prSet presAssocID="{21845423-4821-49C1-AED9-2CBD483D67FA}" presName="line_4" presStyleLbl="parChTrans1D1" presStyleIdx="2" presStyleCnt="3"/>
      <dgm:spPr/>
    </dgm:pt>
    <dgm:pt modelId="{3DD615E8-1D2A-4A9B-A6DD-31AD7170641D}" type="pres">
      <dgm:prSet presAssocID="{21845423-4821-49C1-AED9-2CBD483D67FA}" presName="textparent_4" presStyleLbl="node1" presStyleIdx="0" presStyleCnt="0"/>
      <dgm:spPr/>
    </dgm:pt>
    <dgm:pt modelId="{AD3574E4-1160-4F32-8435-0F16C5E199ED}" type="pres">
      <dgm:prSet presAssocID="{21845423-4821-49C1-AED9-2CBD483D67FA}" presName="text_4" presStyleLbl="revTx" presStyleIdx="2" presStyleCnt="3" custLinFactNeighborX="8558" custLinFactNeighborY="2554">
        <dgm:presLayoutVars>
          <dgm:bulletEnabled val="1"/>
        </dgm:presLayoutVars>
      </dgm:prSet>
      <dgm:spPr/>
    </dgm:pt>
  </dgm:ptLst>
  <dgm:cxnLst>
    <dgm:cxn modelId="{497D5907-1923-4D3C-A472-ED356A52E415}" srcId="{DF8E92B6-3C08-40B7-BD4D-736F74CD4419}" destId="{D020A139-165E-414E-BDED-C6AAB033BC04}" srcOrd="1" destOrd="0" parTransId="{FBD691CB-6907-4A98-9F66-FCE70A8A3712}" sibTransId="{B47CC496-6E11-40EC-85AB-406C01DA6C97}"/>
    <dgm:cxn modelId="{211AAC25-DED0-49C1-A73D-A2DBB3D566CE}" type="presOf" srcId="{E5F8600E-87A6-4F0F-B180-A696D2394375}" destId="{DFAD8C87-5AE1-41AE-B4DA-F389DA439541}" srcOrd="0" destOrd="0" presId="urn:microsoft.com/office/officeart/2008/layout/CircularPictureCallout"/>
    <dgm:cxn modelId="{CE204F43-67EE-4EA5-A724-3D9D4DEA6947}" srcId="{DF8E92B6-3C08-40B7-BD4D-736F74CD4419}" destId="{6ABFEB71-7E6A-4FE0-98C5-3881DC64BD8B}" srcOrd="0" destOrd="0" parTransId="{B4051370-5ED8-4E83-BB1B-8D26A5E7AAA0}" sibTransId="{D240D094-0669-4C25-AC29-AD3F1840B803}"/>
    <dgm:cxn modelId="{14462044-C8C2-4E02-82C7-EABA617D80C6}" type="presOf" srcId="{F73C27BC-6D28-4D63-8042-A99EE689D7B6}" destId="{59046822-7D06-4760-98B0-E421FABE4FDD}" srcOrd="0" destOrd="0" presId="urn:microsoft.com/office/officeart/2008/layout/CircularPictureCallout"/>
    <dgm:cxn modelId="{C8F5316D-6460-4B78-9853-A62C0845B2D9}" type="presOf" srcId="{D020A139-165E-414E-BDED-C6AAB033BC04}" destId="{D2637381-DCD0-40C5-96DA-7E8427B7B554}" srcOrd="0" destOrd="0" presId="urn:microsoft.com/office/officeart/2008/layout/CircularPictureCallout"/>
    <dgm:cxn modelId="{91432685-4ECB-4D50-A060-8B3538D128A5}" type="presOf" srcId="{B47CC496-6E11-40EC-85AB-406C01DA6C97}" destId="{E4999E44-D157-471A-96AD-11F885D790DD}" srcOrd="0" destOrd="0" presId="urn:microsoft.com/office/officeart/2008/layout/CircularPictureCallout"/>
    <dgm:cxn modelId="{41B2859B-4FC7-4D94-819E-A7824A6BC1AC}" type="presOf" srcId="{21845423-4821-49C1-AED9-2CBD483D67FA}" destId="{AD3574E4-1160-4F32-8435-0F16C5E199ED}" srcOrd="0" destOrd="0" presId="urn:microsoft.com/office/officeart/2008/layout/CircularPictureCallout"/>
    <dgm:cxn modelId="{B7CB1CA6-C95F-4474-A340-274E2FEE5FD8}" type="presOf" srcId="{DF8E92B6-3C08-40B7-BD4D-736F74CD4419}" destId="{1DFBD253-61ED-4BF1-88DE-5E7412FD34B0}" srcOrd="0" destOrd="0" presId="urn:microsoft.com/office/officeart/2008/layout/CircularPictureCallout"/>
    <dgm:cxn modelId="{D6F72EBF-835B-4A96-A12B-9D2916A2DE48}" srcId="{DF8E92B6-3C08-40B7-BD4D-736F74CD4419}" destId="{21845423-4821-49C1-AED9-2CBD483D67FA}" srcOrd="3" destOrd="0" parTransId="{839C54D4-46E3-48C1-A109-CC95BE541767}" sibTransId="{E5F8600E-87A6-4F0F-B180-A696D2394375}"/>
    <dgm:cxn modelId="{55BF5FC6-9358-48C2-8E37-307C10A9EDB3}" type="presOf" srcId="{6ABFEB71-7E6A-4FE0-98C5-3881DC64BD8B}" destId="{FF03462A-D700-4737-96D7-DDA611EDF1D1}" srcOrd="0" destOrd="0" presId="urn:microsoft.com/office/officeart/2008/layout/CircularPictureCallout"/>
    <dgm:cxn modelId="{C6A8F3C9-6B24-4155-8783-FF8BCB57C2FD}" type="presOf" srcId="{6222FF88-53D2-40CA-A350-1FFA7C2695F1}" destId="{66CC8C1B-A95A-411A-9088-505B95B4366E}" srcOrd="0" destOrd="0" presId="urn:microsoft.com/office/officeart/2008/layout/CircularPictureCallout"/>
    <dgm:cxn modelId="{E1365BEA-9B75-4E63-A43D-605F920B045B}" type="presOf" srcId="{D240D094-0669-4C25-AC29-AD3F1840B803}" destId="{2B06BB55-CB02-4536-9BA3-556BF4E3DEEE}" srcOrd="0" destOrd="0" presId="urn:microsoft.com/office/officeart/2008/layout/CircularPictureCallout"/>
    <dgm:cxn modelId="{2AB8E0FC-BF2C-4F95-8812-B40C09042514}" srcId="{DF8E92B6-3C08-40B7-BD4D-736F74CD4419}" destId="{F73C27BC-6D28-4D63-8042-A99EE689D7B6}" srcOrd="2" destOrd="0" parTransId="{13E735C0-72D9-42EF-A21A-F4E52DEE7C53}" sibTransId="{6222FF88-53D2-40CA-A350-1FFA7C2695F1}"/>
    <dgm:cxn modelId="{C9B6A892-2652-4286-AE2B-3A0659C24233}" type="presParOf" srcId="{1DFBD253-61ED-4BF1-88DE-5E7412FD34B0}" destId="{5E6F706A-DCF2-4183-8653-9C7B4A681010}" srcOrd="0" destOrd="0" presId="urn:microsoft.com/office/officeart/2008/layout/CircularPictureCallout"/>
    <dgm:cxn modelId="{BD6E4993-B5EF-4043-85BD-03BDA203C886}" type="presParOf" srcId="{5E6F706A-DCF2-4183-8653-9C7B4A681010}" destId="{8524223F-C235-4A18-BFF6-E6224AAFF981}" srcOrd="0" destOrd="0" presId="urn:microsoft.com/office/officeart/2008/layout/CircularPictureCallout"/>
    <dgm:cxn modelId="{9265FD50-4650-417A-84DC-8D964C6A0C4B}" type="presParOf" srcId="{8524223F-C235-4A18-BFF6-E6224AAFF981}" destId="{2B06BB55-CB02-4536-9BA3-556BF4E3DEEE}" srcOrd="0" destOrd="0" presId="urn:microsoft.com/office/officeart/2008/layout/CircularPictureCallout"/>
    <dgm:cxn modelId="{795AC960-5B46-4AD7-B244-355426075491}" type="presParOf" srcId="{5E6F706A-DCF2-4183-8653-9C7B4A681010}" destId="{FF03462A-D700-4737-96D7-DDA611EDF1D1}" srcOrd="1" destOrd="0" presId="urn:microsoft.com/office/officeart/2008/layout/CircularPictureCallout"/>
    <dgm:cxn modelId="{60952146-787E-4D46-9312-F4B4BD6C8E31}" type="presParOf" srcId="{5E6F706A-DCF2-4183-8653-9C7B4A681010}" destId="{B23B8A52-D8CE-4FA2-83A2-D49F63B4F7CA}" srcOrd="2" destOrd="0" presId="urn:microsoft.com/office/officeart/2008/layout/CircularPictureCallout"/>
    <dgm:cxn modelId="{67486CF5-8CBC-40FD-BE91-FA8C53431D7E}" type="presParOf" srcId="{B23B8A52-D8CE-4FA2-83A2-D49F63B4F7CA}" destId="{E4999E44-D157-471A-96AD-11F885D790DD}" srcOrd="0" destOrd="0" presId="urn:microsoft.com/office/officeart/2008/layout/CircularPictureCallout"/>
    <dgm:cxn modelId="{14C29B85-46EA-40EF-B6F3-DE3F092073AA}" type="presParOf" srcId="{5E6F706A-DCF2-4183-8653-9C7B4A681010}" destId="{95EC1DAA-85EA-497D-8669-D204011B9C1B}" srcOrd="3" destOrd="0" presId="urn:microsoft.com/office/officeart/2008/layout/CircularPictureCallout"/>
    <dgm:cxn modelId="{D77511DA-AF4F-47BF-B53C-8F8341CF995B}" type="presParOf" srcId="{5E6F706A-DCF2-4183-8653-9C7B4A681010}" destId="{E0A6004E-6276-4780-A86F-81294703473B}" srcOrd="4" destOrd="0" presId="urn:microsoft.com/office/officeart/2008/layout/CircularPictureCallout"/>
    <dgm:cxn modelId="{69002A48-67A5-41B9-9DCD-613D554099A8}" type="presParOf" srcId="{E0A6004E-6276-4780-A86F-81294703473B}" destId="{D2637381-DCD0-40C5-96DA-7E8427B7B554}" srcOrd="0" destOrd="0" presId="urn:microsoft.com/office/officeart/2008/layout/CircularPictureCallout"/>
    <dgm:cxn modelId="{1102D88E-E2D4-4DFA-8DD5-8FABA0D9CE68}" type="presParOf" srcId="{5E6F706A-DCF2-4183-8653-9C7B4A681010}" destId="{A1238159-198C-4A02-8CF3-C189168520E0}" srcOrd="5" destOrd="0" presId="urn:microsoft.com/office/officeart/2008/layout/CircularPictureCallout"/>
    <dgm:cxn modelId="{DAB3AB09-0218-4FFE-88C5-34E0BD41F6D7}" type="presParOf" srcId="{A1238159-198C-4A02-8CF3-C189168520E0}" destId="{66CC8C1B-A95A-411A-9088-505B95B4366E}" srcOrd="0" destOrd="0" presId="urn:microsoft.com/office/officeart/2008/layout/CircularPictureCallout"/>
    <dgm:cxn modelId="{543B8837-0199-456F-86F3-A36A8D02B0CD}" type="presParOf" srcId="{5E6F706A-DCF2-4183-8653-9C7B4A681010}" destId="{3C766CA2-5177-4277-B1F2-66B14B280F33}" srcOrd="6" destOrd="0" presId="urn:microsoft.com/office/officeart/2008/layout/CircularPictureCallout"/>
    <dgm:cxn modelId="{435BEC93-C255-4FEC-8F96-D3233E7D06EC}" type="presParOf" srcId="{5E6F706A-DCF2-4183-8653-9C7B4A681010}" destId="{D75D48BF-E242-4252-B618-87B5CD62F151}" srcOrd="7" destOrd="0" presId="urn:microsoft.com/office/officeart/2008/layout/CircularPictureCallout"/>
    <dgm:cxn modelId="{58FB9BFE-FBCF-42EE-A1BD-7938AE676AC8}" type="presParOf" srcId="{D75D48BF-E242-4252-B618-87B5CD62F151}" destId="{59046822-7D06-4760-98B0-E421FABE4FDD}" srcOrd="0" destOrd="0" presId="urn:microsoft.com/office/officeart/2008/layout/CircularPictureCallout"/>
    <dgm:cxn modelId="{4866FE77-8B42-44D2-8B27-5A9EE6BEDEA1}" type="presParOf" srcId="{5E6F706A-DCF2-4183-8653-9C7B4A681010}" destId="{E970EDAD-A16C-4A9E-BFD7-B7DEA1BE8C06}" srcOrd="8" destOrd="0" presId="urn:microsoft.com/office/officeart/2008/layout/CircularPictureCallout"/>
    <dgm:cxn modelId="{8F67756B-ECB6-4A12-97C6-853FD83A2681}" type="presParOf" srcId="{E970EDAD-A16C-4A9E-BFD7-B7DEA1BE8C06}" destId="{DFAD8C87-5AE1-41AE-B4DA-F389DA439541}" srcOrd="0" destOrd="0" presId="urn:microsoft.com/office/officeart/2008/layout/CircularPictureCallout"/>
    <dgm:cxn modelId="{C5936C2B-D5A4-47E6-9BC5-4D9D429E415F}" type="presParOf" srcId="{5E6F706A-DCF2-4183-8653-9C7B4A681010}" destId="{7BA4DD0D-1B25-4CAF-B943-6DCCC98BCEBB}" srcOrd="9" destOrd="0" presId="urn:microsoft.com/office/officeart/2008/layout/CircularPictureCallout"/>
    <dgm:cxn modelId="{DC8BCB2E-5EA1-401B-B2F2-C97E048C57EB}" type="presParOf" srcId="{5E6F706A-DCF2-4183-8653-9C7B4A681010}" destId="{3DD615E8-1D2A-4A9B-A6DD-31AD7170641D}" srcOrd="10" destOrd="0" presId="urn:microsoft.com/office/officeart/2008/layout/CircularPictureCallout"/>
    <dgm:cxn modelId="{F8114A91-D869-4A44-AFF2-83703FCA378A}" type="presParOf" srcId="{3DD615E8-1D2A-4A9B-A6DD-31AD7170641D}" destId="{AD3574E4-1160-4F32-8435-0F16C5E199ED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4DD0D-1B25-4CAF-B943-6DCCC98BCEBB}">
      <dsp:nvSpPr>
        <dsp:cNvPr id="0" name=""/>
        <dsp:cNvSpPr/>
      </dsp:nvSpPr>
      <dsp:spPr>
        <a:xfrm>
          <a:off x="2488332" y="4390678"/>
          <a:ext cx="4823057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66CA2-5177-4277-B1F2-66B14B280F33}">
      <dsp:nvSpPr>
        <dsp:cNvPr id="0" name=""/>
        <dsp:cNvSpPr/>
      </dsp:nvSpPr>
      <dsp:spPr>
        <a:xfrm>
          <a:off x="2488332" y="2709333"/>
          <a:ext cx="4131304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EC1DAA-85EA-497D-8669-D204011B9C1B}">
      <dsp:nvSpPr>
        <dsp:cNvPr id="0" name=""/>
        <dsp:cNvSpPr/>
      </dsp:nvSpPr>
      <dsp:spPr>
        <a:xfrm>
          <a:off x="2488332" y="1027988"/>
          <a:ext cx="4823057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06BB55-CB02-4536-9BA3-556BF4E3DEEE}">
      <dsp:nvSpPr>
        <dsp:cNvPr id="0" name=""/>
        <dsp:cNvSpPr/>
      </dsp:nvSpPr>
      <dsp:spPr>
        <a:xfrm>
          <a:off x="86411" y="307412"/>
          <a:ext cx="4803842" cy="48038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3462A-D700-4737-96D7-DDA611EDF1D1}">
      <dsp:nvSpPr>
        <dsp:cNvPr id="0" name=""/>
        <dsp:cNvSpPr/>
      </dsp:nvSpPr>
      <dsp:spPr>
        <a:xfrm>
          <a:off x="951103" y="2858252"/>
          <a:ext cx="3074459" cy="158526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951103" y="2858252"/>
        <a:ext cx="3074459" cy="1585268"/>
      </dsp:txXfrm>
    </dsp:sp>
    <dsp:sp modelId="{E4999E44-D157-471A-96AD-11F885D790DD}">
      <dsp:nvSpPr>
        <dsp:cNvPr id="0" name=""/>
        <dsp:cNvSpPr/>
      </dsp:nvSpPr>
      <dsp:spPr>
        <a:xfrm>
          <a:off x="6590814" y="307412"/>
          <a:ext cx="1441152" cy="144115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37381-DCD0-40C5-96DA-7E8427B7B554}">
      <dsp:nvSpPr>
        <dsp:cNvPr id="0" name=""/>
        <dsp:cNvSpPr/>
      </dsp:nvSpPr>
      <dsp:spPr>
        <a:xfrm>
          <a:off x="8118378" y="402254"/>
          <a:ext cx="1489306" cy="1441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Survey 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plug-load usage</a:t>
          </a:r>
          <a:endParaRPr lang="en-US" sz="1800" kern="1200" dirty="0"/>
        </a:p>
      </dsp:txBody>
      <dsp:txXfrm>
        <a:off x="8118378" y="402254"/>
        <a:ext cx="1489306" cy="1441152"/>
      </dsp:txXfrm>
    </dsp:sp>
    <dsp:sp modelId="{66CC8C1B-A95A-411A-9088-505B95B4366E}">
      <dsp:nvSpPr>
        <dsp:cNvPr id="0" name=""/>
        <dsp:cNvSpPr/>
      </dsp:nvSpPr>
      <dsp:spPr>
        <a:xfrm>
          <a:off x="5899061" y="1988757"/>
          <a:ext cx="1441152" cy="14411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46822-7D06-4760-98B0-E421FABE4FDD}">
      <dsp:nvSpPr>
        <dsp:cNvPr id="0" name=""/>
        <dsp:cNvSpPr/>
      </dsp:nvSpPr>
      <dsp:spPr>
        <a:xfrm>
          <a:off x="7548410" y="2035724"/>
          <a:ext cx="1625650" cy="1441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Reduce energy usage during the hours of 3-7PM</a:t>
          </a:r>
        </a:p>
      </dsp:txBody>
      <dsp:txXfrm>
        <a:off x="7548410" y="2035724"/>
        <a:ext cx="1625650" cy="1441152"/>
      </dsp:txXfrm>
    </dsp:sp>
    <dsp:sp modelId="{DFAD8C87-5AE1-41AE-B4DA-F389DA439541}">
      <dsp:nvSpPr>
        <dsp:cNvPr id="0" name=""/>
        <dsp:cNvSpPr/>
      </dsp:nvSpPr>
      <dsp:spPr>
        <a:xfrm>
          <a:off x="6590814" y="3670102"/>
          <a:ext cx="1441152" cy="144115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574E4-1160-4F32-8435-0F16C5E199ED}">
      <dsp:nvSpPr>
        <dsp:cNvPr id="0" name=""/>
        <dsp:cNvSpPr/>
      </dsp:nvSpPr>
      <dsp:spPr>
        <a:xfrm>
          <a:off x="8146207" y="3706909"/>
          <a:ext cx="1334897" cy="1441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LED education and giveaways</a:t>
          </a:r>
        </a:p>
      </dsp:txBody>
      <dsp:txXfrm>
        <a:off x="8146207" y="3706909"/>
        <a:ext cx="1334897" cy="1441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svg"/><Relationship Id="rId7" Type="http://schemas.openxmlformats.org/officeDocument/2006/relationships/image" Target="../media/image24.sv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13.sv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6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83D1BD-A433-BBDB-597E-C4DE0EB13F72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2630442-E73C-C156-66A4-2EF8474CD2B8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6DD5A2-9E34-0888-3E3D-A10D53050422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63B026-CFBA-850A-AA0D-51D5BDD676F3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E1BDD10-69C5-5CB2-AC70-36881D21FBD7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713153-BF4B-642A-DB26-155C5403D759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698E6C-52ED-9602-C57C-596D0C51DD46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078A562-7B2A-AEC9-3FD5-9E453D198B4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92C8BA7-9C3F-198B-B164-2CDCF0A3FEB0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97D14F92-CDC5-C38F-537F-C387A1AEE8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469EDC7-82A8-5863-B96F-F7EAD47E2D5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27" name="Group 26">
                        <a:extLst>
                          <a:ext uri="{FF2B5EF4-FFF2-40B4-BE49-F238E27FC236}">
                            <a16:creationId xmlns:a16="http://schemas.microsoft.com/office/drawing/2014/main" id="{7EB3970B-9946-77B9-A629-BF6B8BD48F94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29" name="Group 28">
                          <a:extLst>
                            <a:ext uri="{FF2B5EF4-FFF2-40B4-BE49-F238E27FC236}">
                              <a16:creationId xmlns:a16="http://schemas.microsoft.com/office/drawing/2014/main" id="{465DDE68-A61D-62BF-B5F3-F7462C8673E2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31" name="Oval 30">
                            <a:extLst>
                              <a:ext uri="{FF2B5EF4-FFF2-40B4-BE49-F238E27FC236}">
                                <a16:creationId xmlns:a16="http://schemas.microsoft.com/office/drawing/2014/main" id="{D8559157-9ED6-451D-D04E-08930C861880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50A15BA2-B2B0-CA7D-0464-52671B74B2F0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0" name="Oval 29">
                          <a:extLst>
                            <a:ext uri="{FF2B5EF4-FFF2-40B4-BE49-F238E27FC236}">
                              <a16:creationId xmlns:a16="http://schemas.microsoft.com/office/drawing/2014/main" id="{4AFE0BC1-6E7E-70EB-6ADE-08334B221B8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28" name="Oval 27">
                        <a:extLst>
                          <a:ext uri="{FF2B5EF4-FFF2-40B4-BE49-F238E27FC236}">
                            <a16:creationId xmlns:a16="http://schemas.microsoft.com/office/drawing/2014/main" id="{EC3AFEB6-1242-492E-B893-634556B8F71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42A8C248-1973-95A5-3E3D-30FE7DA8D7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49F540B8-3686-5CAC-48C5-726135E415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70A8FBF2-20F2-3D00-6B84-0ECEDF7696CA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2BD52C0-7BE1-15F3-CB90-0C29B8C62A1D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469F6AB-36F9-2901-6DD9-7E0029DA6E5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019B79A-F0EB-0E30-D811-FB5E69A63018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C528031-DE5C-978D-7BD0-86745B172335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4908CD5-594E-9BD2-A702-AFDC8FA06D1F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D15DE3-EB26-5487-3AA1-722DDD378703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E71E88A-4AFB-E11F-CB8A-4993DB857396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73D237BD-81B1-DD2D-F5B2-B5A68D4C22E8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B8699E9-1A6D-C245-2311-94448AF8ECED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C6DB14-35E9-FFB7-290D-85CB1A1A4756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070E285-3C24-D541-F1E0-3C83068A1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A516A56-6937-C136-87DC-EA03A2D0E9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1E8E6C-B8E4-2259-D3FF-5A9AFED63E26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790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2499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601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7734386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7439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0614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3060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90122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249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9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5B4E11E2-9B5E-0A2A-096E-B719067362E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512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86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81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6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04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12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393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42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6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82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71825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43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776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23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772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98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1017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79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5932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6117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5426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2720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5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70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yracuse_University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 farm silhouette">
            <a:extLst>
              <a:ext uri="{FF2B5EF4-FFF2-40B4-BE49-F238E27FC236}">
                <a16:creationId xmlns:a16="http://schemas.microsoft.com/office/drawing/2014/main" id="{46B6689C-9652-9292-6435-36BB19E74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73" r="-1" b="-1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4854346"/>
            <a:ext cx="10407602" cy="868026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Peak Energy – Demand Optimization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60485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Group 4: 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Eric Lee, Jade Matrone, Jeet </a:t>
            </a:r>
            <a:r>
              <a:rPr lang="en-US" sz="1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Bardapurkar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Nithish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Kumar, Sandeep Parmar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PROBLEM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/>
          </p:cNvSpPr>
          <p:nvPr/>
        </p:nvSpPr>
        <p:spPr>
          <a:xfrm>
            <a:off x="5052110" y="1501396"/>
            <a:ext cx="3078685" cy="3518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38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Global Warming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/>
          </p:cNvSpPr>
          <p:nvPr/>
        </p:nvSpPr>
        <p:spPr>
          <a:xfrm>
            <a:off x="4930114" y="1889661"/>
            <a:ext cx="3078685" cy="1806385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marR="0" lvl="0" indent="-285750" algn="l" defTabSz="438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is worried that next summer will put too much demand on their electrical grid causing blackouts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/>
          </p:cNvSpPr>
          <p:nvPr/>
        </p:nvSpPr>
        <p:spPr>
          <a:xfrm>
            <a:off x="5136565" y="3647853"/>
            <a:ext cx="3078685" cy="3518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38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/>
          </p:cNvSpPr>
          <p:nvPr/>
        </p:nvSpPr>
        <p:spPr>
          <a:xfrm>
            <a:off x="5018955" y="4030715"/>
            <a:ext cx="3078685" cy="1465845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marR="0" lvl="0" indent="-285750" algn="l" defTabSz="438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provides electricity to residential properties in South Carolina and a small part North Carolina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/>
          </p:cNvSpPr>
          <p:nvPr/>
        </p:nvSpPr>
        <p:spPr>
          <a:xfrm>
            <a:off x="8568345" y="3608162"/>
            <a:ext cx="3078685" cy="3518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38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/>
          </p:cNvSpPr>
          <p:nvPr/>
        </p:nvSpPr>
        <p:spPr>
          <a:xfrm>
            <a:off x="8138442" y="1921500"/>
            <a:ext cx="3078685" cy="10145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marR="0" lvl="0" indent="-285750" algn="l" defTabSz="438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Build out capability to deliver more energy to clients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 new energy plant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/>
          </p:cNvSpPr>
          <p:nvPr/>
        </p:nvSpPr>
        <p:spPr>
          <a:xfrm>
            <a:off x="8479369" y="1489973"/>
            <a:ext cx="3078685" cy="3518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38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/>
          </p:cNvSpPr>
          <p:nvPr/>
        </p:nvSpPr>
        <p:spPr>
          <a:xfrm>
            <a:off x="8228987" y="4059679"/>
            <a:ext cx="2685223" cy="1285346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marR="0" lvl="0" indent="-285750" algn="l" defTabSz="43891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Make recommendations for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to encourage their customers to save energy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D1CA5-AA7F-4214-8924-E9A00B4337CD}"/>
              </a:ext>
            </a:extLst>
          </p:cNvPr>
          <p:cNvSpPr>
            <a:spLocks/>
          </p:cNvSpPr>
          <p:nvPr/>
        </p:nvSpPr>
        <p:spPr>
          <a:xfrm>
            <a:off x="10560806" y="387759"/>
            <a:ext cx="439812" cy="351239"/>
          </a:xfrm>
          <a:prstGeom prst="rect">
            <a:avLst/>
          </a:prstGeom>
        </p:spPr>
        <p:txBody>
          <a:bodyPr/>
          <a:lstStyle/>
          <a:p>
            <a:pPr algn="ctr" defTabSz="457200">
              <a:lnSpc>
                <a:spcPct val="100000"/>
              </a:lnSpc>
              <a:spcAft>
                <a:spcPts val="600"/>
              </a:spcAft>
              <a:defRPr/>
            </a:pPr>
            <a:fld id="{B5CEABB6-07DC-46E8-9B57-56EC44A396E5}" type="slidenum">
              <a:rPr lang="en-US" sz="2800">
                <a:solidFill>
                  <a:schemeClr val="bg1"/>
                </a:solidFill>
                <a:latin typeface="Century Gothic" panose="020B0502020202020204"/>
              </a:rPr>
              <a:pPr algn="ctr" defTabSz="457200">
                <a:lnSpc>
                  <a:spcPct val="100000"/>
                </a:lnSpc>
                <a:spcAft>
                  <a:spcPts val="600"/>
                </a:spcAft>
                <a:defRPr/>
              </a:pPr>
              <a:t>2</a:t>
            </a:fld>
            <a:endParaRPr lang="en-US" sz="2800" dirty="0">
              <a:solidFill>
                <a:schemeClr val="bg1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9ED5F7-8269-4F20-B77F-70D4AA7A9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873202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F13B1-69EB-B72F-85F2-AAE29385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defTabSz="4572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 descr="A graph on a black background&#10;&#10;Description automatically generated">
            <a:extLst>
              <a:ext uri="{FF2B5EF4-FFF2-40B4-BE49-F238E27FC236}">
                <a16:creationId xmlns:a16="http://schemas.microsoft.com/office/drawing/2014/main" id="{3B9C8BC0-9939-8545-C5CD-7F5BA5A8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00" y="1063416"/>
            <a:ext cx="6433222" cy="460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1E0436-BCC8-88EE-EC44-F1A19BADE2C5}"/>
              </a:ext>
            </a:extLst>
          </p:cNvPr>
          <p:cNvSpPr txBox="1"/>
          <p:nvPr/>
        </p:nvSpPr>
        <p:spPr>
          <a:xfrm>
            <a:off x="2865120" y="274261"/>
            <a:ext cx="48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Current vs Forecast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38B5D-7CDF-3E2D-9CED-EB1290064D34}"/>
              </a:ext>
            </a:extLst>
          </p:cNvPr>
          <p:cNvSpPr txBox="1"/>
          <p:nvPr/>
        </p:nvSpPr>
        <p:spPr>
          <a:xfrm>
            <a:off x="7023228" y="1355834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THERE IS  </a:t>
            </a:r>
          </a:p>
          <a:p>
            <a:r>
              <a:rPr lang="en-US" sz="1200" dirty="0">
                <a:solidFill>
                  <a:schemeClr val="bg1"/>
                </a:solidFill>
              </a:rPr>
              <a:t>32% INCREASE </a:t>
            </a:r>
          </a:p>
          <a:p>
            <a:r>
              <a:rPr lang="en-US" sz="1200" dirty="0">
                <a:solidFill>
                  <a:schemeClr val="bg1"/>
                </a:solidFill>
              </a:rPr>
              <a:t>IN ENERGY 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97845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4FCE644-AE06-8ECA-B720-E7174AF0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ABCF7C2-C677-24B2-F107-AFD4B211F2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3395455"/>
              </p:ext>
            </p:extLst>
          </p:nvPr>
        </p:nvGraphicFramePr>
        <p:xfrm>
          <a:off x="1583054" y="1063416"/>
          <a:ext cx="960768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404E196-B770-FFC9-E873-8EC30920265F}"/>
              </a:ext>
            </a:extLst>
          </p:cNvPr>
          <p:cNvSpPr txBox="1"/>
          <p:nvPr/>
        </p:nvSpPr>
        <p:spPr>
          <a:xfrm>
            <a:off x="3860800" y="375917"/>
            <a:ext cx="4866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Reduce Peak Energy Usage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7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77F70CF-51B7-4A07-A16B-70DFA4942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8594B0-DC7B-4BAF-B0F2-8557CBDE6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466146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lines and lines on a black background&#10;&#10;Description automatically generated">
            <a:extLst>
              <a:ext uri="{FF2B5EF4-FFF2-40B4-BE49-F238E27FC236}">
                <a16:creationId xmlns:a16="http://schemas.microsoft.com/office/drawing/2014/main" id="{A49FE0B3-7549-6588-8950-04D56E375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351281"/>
            <a:ext cx="4329482" cy="370127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7A76E6C-02DD-4FDA-9F96-21BD3F4E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341" y="480060"/>
            <a:ext cx="4661460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E40F5C5-A89C-68EA-A5C9-D13560AC3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69" y="1351280"/>
            <a:ext cx="4330526" cy="37016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4D9AAD4-B929-4AE3-A27C-651AF206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F13B1-69EB-B72F-85F2-AAE29385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defTabSz="4572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C56FB-63FC-B5E0-8224-8C59D9BAFD46}"/>
              </a:ext>
            </a:extLst>
          </p:cNvPr>
          <p:cNvSpPr txBox="1"/>
          <p:nvPr/>
        </p:nvSpPr>
        <p:spPr>
          <a:xfrm>
            <a:off x="3285673" y="2540"/>
            <a:ext cx="46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Forecasted Energy Usage by the Hour</a:t>
            </a:r>
          </a:p>
        </p:txBody>
      </p:sp>
    </p:spTree>
    <p:extLst>
      <p:ext uri="{BB962C8B-B14F-4D97-AF65-F5344CB8AC3E}">
        <p14:creationId xmlns:p14="http://schemas.microsoft.com/office/powerpoint/2010/main" val="341188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E02A0-2829-C600-EE98-F32DF15E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Thank You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E61E8-3CE8-EF1D-5FDD-6D1B144D2714}"/>
              </a:ext>
            </a:extLst>
          </p:cNvPr>
          <p:cNvSpPr>
            <a:spLocks/>
          </p:cNvSpPr>
          <p:nvPr/>
        </p:nvSpPr>
        <p:spPr>
          <a:xfrm>
            <a:off x="2924691" y="4993243"/>
            <a:ext cx="3252487" cy="892232"/>
          </a:xfrm>
          <a:prstGeom prst="rect">
            <a:avLst/>
          </a:prstGeom>
        </p:spPr>
        <p:txBody>
          <a:bodyPr/>
          <a:lstStyle/>
          <a:p>
            <a:pPr defTabSz="500908">
              <a:spcAft>
                <a:spcPts val="498"/>
              </a:spcAft>
            </a:pPr>
            <a:r>
              <a:rPr lang="en-US" sz="116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Eric Lee, Jade Matrone, Jeet </a:t>
            </a:r>
            <a:r>
              <a:rPr lang="en-US" sz="116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Bardapurkar</a:t>
            </a:r>
            <a:r>
              <a:rPr lang="en-US" sz="116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	Nithish Kumar, Sandeep Parmar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C2D35-3CC3-6DAB-7C9E-739D9C62C47F}"/>
              </a:ext>
            </a:extLst>
          </p:cNvPr>
          <p:cNvSpPr>
            <a:spLocks/>
          </p:cNvSpPr>
          <p:nvPr/>
        </p:nvSpPr>
        <p:spPr>
          <a:xfrm>
            <a:off x="10550014" y="552315"/>
            <a:ext cx="431158" cy="355600"/>
          </a:xfrm>
          <a:prstGeom prst="rect">
            <a:avLst/>
          </a:prstGeom>
        </p:spPr>
        <p:txBody>
          <a:bodyPr/>
          <a:lstStyle/>
          <a:p>
            <a:pPr defTabSz="500908">
              <a:spcAft>
                <a:spcPts val="498"/>
              </a:spcAft>
            </a:pPr>
            <a:fld id="{B5CEABB6-07DC-46E8-9B57-56EC44A396E5}" type="slidenum">
              <a: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500908">
                <a:spcAft>
                  <a:spcPts val="498"/>
                </a:spcAft>
              </a:pPr>
              <a:t>6</a:t>
            </a:fld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 descr="A close up of a letter&#10;&#10;Description automatically generated">
            <a:extLst>
              <a:ext uri="{FF2B5EF4-FFF2-40B4-BE49-F238E27FC236}">
                <a16:creationId xmlns:a16="http://schemas.microsoft.com/office/drawing/2014/main" id="{844546B8-79B0-6CC7-678A-9A40429C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97479" y="5885476"/>
            <a:ext cx="2547544" cy="32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2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584B2C7D748745BCA83BA031C3C46D" ma:contentTypeVersion="3" ma:contentTypeDescription="Create a new document." ma:contentTypeScope="" ma:versionID="e378655c9656bb76f6867e9e108d8e8c">
  <xsd:schema xmlns:xsd="http://www.w3.org/2001/XMLSchema" xmlns:xs="http://www.w3.org/2001/XMLSchema" xmlns:p="http://schemas.microsoft.com/office/2006/metadata/properties" xmlns:ns3="0e2ab794-f8e6-4c15-8d1d-bff8121ef112" targetNamespace="http://schemas.microsoft.com/office/2006/metadata/properties" ma:root="true" ma:fieldsID="72ad451d921b81e6bd2ce2edf5087a02" ns3:_="">
    <xsd:import namespace="0e2ab794-f8e6-4c15-8d1d-bff8121ef1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ab794-f8e6-4c15-8d1d-bff8121ef1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A8E0F5-EF53-40C9-881C-8874F4D362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2ab794-f8e6-4c15-8d1d-bff8121ef1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83F070-C6F4-4C78-A031-C08BFFEEA454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0e2ab794-f8e6-4c15-8d1d-bff8121ef11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422F54-9F18-4F39-A082-4DAF45A70B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145</Words>
  <Application>Microsoft Macintosh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Peak Energy – Demand Optimization </vt:lpstr>
      <vt:lpstr>PROBLEM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Jade Matrone</dc:creator>
  <cp:lastModifiedBy>Sandeep Kanaram Parmar</cp:lastModifiedBy>
  <cp:revision>10</cp:revision>
  <dcterms:created xsi:type="dcterms:W3CDTF">2023-12-07T02:34:07Z</dcterms:created>
  <dcterms:modified xsi:type="dcterms:W3CDTF">2023-12-07T17:45:23Z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0x01010077584B2C7D748745BCA83BA031C3C46D</vt:lpwstr>
  </property>
</Properties>
</file>